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86" r:id="rId2"/>
  </p:sldIdLst>
  <p:sldSz cx="12192000" cy="6858000"/>
  <p:notesSz cx="6858000" cy="9144000"/>
  <p:defaultTextStyle>
    <a:defPPr>
      <a:defRPr lang="en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656"/>
    <a:srgbClr val="E9BF3E"/>
    <a:srgbClr val="196FA2"/>
    <a:srgbClr val="098783"/>
    <a:srgbClr val="E1711D"/>
    <a:srgbClr val="AC2A1B"/>
    <a:srgbClr val="E97329"/>
    <a:srgbClr val="8F74EB"/>
    <a:srgbClr val="32B2B7"/>
    <a:srgbClr val="F2A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6127"/>
  </p:normalViewPr>
  <p:slideViewPr>
    <p:cSldViewPr snapToGrid="0" snapToObjects="1">
      <p:cViewPr varScale="1">
        <p:scale>
          <a:sx n="90" d="100"/>
          <a:sy n="90" d="100"/>
        </p:scale>
        <p:origin x="23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2B26C42-9F66-C5BF-1659-90190DBB31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DEDB4-F11C-CA1C-EB99-BDB91023A8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BE2FF-94A3-F24F-85CB-88EFEA2E506A}" type="datetimeFigureOut">
              <a:rPr lang="es-ES_tradnl" smtClean="0"/>
              <a:t>5/11/25</a:t>
            </a:fld>
            <a:endParaRPr lang="es-ES_trad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56EB52-9E53-0C66-92D2-D9FF73E09D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F4F5BB-FD08-1698-6ED4-534350B82B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0C8B9-8D68-4E4B-9A54-F715409E0BB5}" type="slidenum">
              <a:rPr lang="es-ES_tradnl" smtClean="0"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785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FEC5A-B264-6C44-AE1A-045B8C22A8DC}" type="datetimeFigureOut">
              <a:rPr lang="es-ES_tradnl" smtClean="0"/>
              <a:t>5/11/25</a:t>
            </a:fld>
            <a:endParaRPr lang="es-ES_trad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E8E69-0393-3149-9216-92E5CCE2DB66}" type="slidenum">
              <a:rPr lang="es-ES_tradnl" smtClean="0"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1618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06710-7B6F-A87E-A488-0EBE7A18F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A17A3-69DC-262F-44E2-D1872160D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6A6F7F-3CA9-48F5-E79F-D1F801BD0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_tradnl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C0080-0C52-A5F5-D5E1-9745095F8D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E8E69-0393-3149-9216-92E5CCE2DB66}" type="slidenum">
              <a:rPr lang="es-ES_tradnl" smtClean="0"/>
              <a:t>1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2457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yellow arrow pointing to the left&#10;&#10;AI-generated content may be incorrect.">
            <a:extLst>
              <a:ext uri="{FF2B5EF4-FFF2-40B4-BE49-F238E27FC236}">
                <a16:creationId xmlns:a16="http://schemas.microsoft.com/office/drawing/2014/main" id="{85FFEF45-D27D-C425-5470-3BF6BED6E8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9000"/>
          </a:blip>
          <a:srcRect b="53615"/>
          <a:stretch>
            <a:fillRect/>
          </a:stretch>
        </p:blipFill>
        <p:spPr>
          <a:xfrm rot="3156105">
            <a:off x="5546950" y="304380"/>
            <a:ext cx="12009627" cy="557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78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36DAF-8AE4-5549-93DF-945DA492F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2D1E0-D678-4946-9908-2B6110010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01880-5896-494D-8532-2FFD2E3E2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72F01-8561-5840-95EB-8A68597331C1}" type="datetimeFigureOut">
              <a:rPr lang="es-ES_tradnl" smtClean="0"/>
              <a:t>5/11/25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D68E6-86F7-C44F-BADE-1865338E1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51BA9-983D-C844-A5A9-02C90EFAC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B415B-D3E2-1149-9666-6E30665EB5CA}" type="slidenum">
              <a:rPr lang="es-ES_tradnl" smtClean="0"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3663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E3FFA-5F69-35CE-0D94-D0DCB16A7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C07B4B1-DD5A-D3D0-1B15-169C94C1B90C}"/>
              </a:ext>
            </a:extLst>
          </p:cNvPr>
          <p:cNvSpPr/>
          <p:nvPr/>
        </p:nvSpPr>
        <p:spPr>
          <a:xfrm>
            <a:off x="219075" y="185737"/>
            <a:ext cx="275969" cy="7143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7AD0A8-5AD5-61D2-5918-05C118811151}"/>
              </a:ext>
            </a:extLst>
          </p:cNvPr>
          <p:cNvSpPr/>
          <p:nvPr/>
        </p:nvSpPr>
        <p:spPr>
          <a:xfrm>
            <a:off x="502252" y="185737"/>
            <a:ext cx="275969" cy="71438"/>
          </a:xfrm>
          <a:prstGeom prst="rect">
            <a:avLst/>
          </a:prstGeom>
          <a:solidFill>
            <a:srgbClr val="E9BF3E"/>
          </a:solidFill>
          <a:ln>
            <a:solidFill>
              <a:srgbClr val="E9BF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graphicFrame>
        <p:nvGraphicFramePr>
          <p:cNvPr id="3" name="Google Shape;603;p37">
            <a:extLst>
              <a:ext uri="{FF2B5EF4-FFF2-40B4-BE49-F238E27FC236}">
                <a16:creationId xmlns:a16="http://schemas.microsoft.com/office/drawing/2014/main" id="{21394D95-EECA-6BEC-F816-3C108E227A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9827234"/>
              </p:ext>
            </p:extLst>
          </p:nvPr>
        </p:nvGraphicFramePr>
        <p:xfrm>
          <a:off x="502252" y="890727"/>
          <a:ext cx="11221867" cy="587992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34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0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536">
                  <a:extLst>
                    <a:ext uri="{9D8B030D-6E8A-4147-A177-3AD203B41FA5}">
                      <a16:colId xmlns:a16="http://schemas.microsoft.com/office/drawing/2014/main" val="1032688103"/>
                    </a:ext>
                  </a:extLst>
                </a:gridCol>
                <a:gridCol w="700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1343">
                  <a:extLst>
                    <a:ext uri="{9D8B030D-6E8A-4147-A177-3AD203B41FA5}">
                      <a16:colId xmlns:a16="http://schemas.microsoft.com/office/drawing/2014/main" val="1418114636"/>
                    </a:ext>
                  </a:extLst>
                </a:gridCol>
                <a:gridCol w="513755">
                  <a:extLst>
                    <a:ext uri="{9D8B030D-6E8A-4147-A177-3AD203B41FA5}">
                      <a16:colId xmlns:a16="http://schemas.microsoft.com/office/drawing/2014/main" val="892388120"/>
                    </a:ext>
                  </a:extLst>
                </a:gridCol>
                <a:gridCol w="1548257">
                  <a:extLst>
                    <a:ext uri="{9D8B030D-6E8A-4147-A177-3AD203B41FA5}">
                      <a16:colId xmlns:a16="http://schemas.microsoft.com/office/drawing/2014/main" val="279082282"/>
                    </a:ext>
                  </a:extLst>
                </a:gridCol>
                <a:gridCol w="2062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552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</a:rPr>
                        <a:t>Proyecto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Nombre del Proyecto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b="1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</a:rPr>
                        <a:t>Dueño de la Propuesta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Persona que prospecta y propone el proyecto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734309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6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237537"/>
                  </a:ext>
                </a:extLst>
              </a:tr>
              <a:tr h="45552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Problema/Oportunidad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Descripción del problema u oportunidad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2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Objetivos de Negocio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Definir claramente las metas y objetivos del proyecto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Listar resultados específicos que el proyecto pretende lograr (elemento para medir el nivel de éxito)</a:t>
                      </a:r>
                    </a:p>
                  </a:txBody>
                  <a:tcPr marL="137160" marR="137160" marT="137160" marB="13716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52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Solución Propuesta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Aspectos clave de la solución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¿Cómo contribuye la solución a los problemas u oportunidades de negocio?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Describa la importancia estratégica del proyecto. ¿Qué pasa si no se ejecuta el proyecto?</a:t>
                      </a:r>
                    </a:p>
                  </a:txBody>
                  <a:tcPr marL="137160" marR="137160" marT="137160" marB="13716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</a:rPr>
                        <a:t>Criterios de Decisión</a:t>
                      </a: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Nivel de Complejidad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Costos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200" b="1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Impacto en el Negocio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Calendario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9841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latin typeface="Lato" panose="020F0502020204030203" pitchFamily="34" charset="77"/>
                        </a:rPr>
                        <a:t>Técnica</a:t>
                      </a:r>
                    </a:p>
                    <a:p>
                      <a:endParaRPr lang="es-ES_tradnl" sz="1200" dirty="0">
                        <a:latin typeface="Lato" panose="020F0502020204030203" pitchFamily="34" charset="77"/>
                      </a:endParaRPr>
                    </a:p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Alta</a:t>
                      </a:r>
                    </a:p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Media</a:t>
                      </a:r>
                    </a:p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Baja</a:t>
                      </a:r>
                    </a:p>
                  </a:txBody>
                  <a:tcPr marL="45720" marR="45720" anchor="ctr"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Implementación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200" dirty="0">
                        <a:latin typeface="Lato" panose="020F0502020204030203" pitchFamily="34" charset="77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Alta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Media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latin typeface="Lato" panose="020F0502020204030203" pitchFamily="34" charset="77"/>
                        </a:rPr>
                        <a:t>⬜️ Baja</a:t>
                      </a:r>
                      <a:endParaRPr lang="es-ES_tradnl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0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CAPEX: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0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OPEX: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0" i="0" u="none" strike="noStrike" cap="none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On-Going</a:t>
                      </a:r>
                      <a:r>
                        <a:rPr lang="es-ES_tradnl" sz="1200" b="0" i="0" u="none" strike="noStrike" cap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: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ROI:</a:t>
                      </a:r>
                    </a:p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NPV:</a:t>
                      </a:r>
                    </a:p>
                    <a:p>
                      <a:r>
                        <a:rPr lang="es-ES_tradnl" sz="1200" dirty="0" err="1">
                          <a:latin typeface="Lato" panose="020F0502020204030203" pitchFamily="34" charset="77"/>
                        </a:rPr>
                        <a:t>Payback</a:t>
                      </a:r>
                      <a:r>
                        <a:rPr lang="es-ES_tradnl" sz="1200" dirty="0">
                          <a:latin typeface="Lato" panose="020F0502020204030203" pitchFamily="34" charset="77"/>
                        </a:rPr>
                        <a:t>:</a:t>
                      </a:r>
                    </a:p>
                    <a:p>
                      <a:r>
                        <a:rPr lang="es-ES_tradnl" sz="1200">
                          <a:latin typeface="Lato" panose="020F0502020204030203" pitchFamily="34" charset="77"/>
                        </a:rPr>
                        <a:t>IRR:</a:t>
                      </a:r>
                      <a:endParaRPr lang="es-ES_tradnl" sz="1200" dirty="0">
                        <a:latin typeface="Lato" panose="020F0502020204030203" pitchFamily="34" charset="77"/>
                      </a:endParaRPr>
                    </a:p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Ahorros: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200" dirty="0">
                          <a:latin typeface="Lato" panose="020F0502020204030203" pitchFamily="34" charset="77"/>
                        </a:rPr>
                        <a:t>Extensión (</a:t>
                      </a:r>
                      <a:r>
                        <a:rPr lang="es-ES_tradnl" sz="1200" dirty="0" err="1">
                          <a:latin typeface="Lato" panose="020F0502020204030203" pitchFamily="34" charset="77"/>
                        </a:rPr>
                        <a:t>wk</a:t>
                      </a:r>
                      <a:r>
                        <a:rPr lang="es-ES_tradnl" sz="1200" dirty="0">
                          <a:latin typeface="Lato" panose="020F0502020204030203" pitchFamily="34" charset="77"/>
                        </a:rPr>
                        <a:t>):</a:t>
                      </a:r>
                    </a:p>
                    <a:p>
                      <a:r>
                        <a:rPr lang="es-ES_tradnl" sz="1200" dirty="0" err="1">
                          <a:latin typeface="Lato" panose="020F0502020204030203" pitchFamily="34" charset="77"/>
                        </a:rPr>
                        <a:t>Go</a:t>
                      </a:r>
                      <a:r>
                        <a:rPr lang="es-ES_tradnl" sz="1200" dirty="0">
                          <a:latin typeface="Lato" panose="020F0502020204030203" pitchFamily="34" charset="77"/>
                        </a:rPr>
                        <a:t>-Live: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840265"/>
                  </a:ext>
                </a:extLst>
              </a:tr>
              <a:tr h="80288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Alcance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Defina los límites y las limitaciones del proyecto.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Indique qué se incluye y qué se excluye del alcance del proyecto.</a:t>
                      </a:r>
                    </a:p>
                  </a:txBody>
                  <a:tcPr marL="137160" marR="137160" marT="137160" marB="137160" anchor="ctr"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033587"/>
                  </a:ext>
                </a:extLst>
              </a:tr>
              <a:tr h="49771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Riesgos Detectados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111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_tradnl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Identificar los riesgos potenciales que podrían afectar el éxito del proyecto</a:t>
                      </a:r>
                    </a:p>
                    <a:p>
                      <a:pPr marL="11113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s-ES_tradnl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Proponer estrategias de mitigación</a:t>
                      </a:r>
                    </a:p>
                  </a:txBody>
                  <a:tcPr marL="137160" marR="137160" marT="137160" marB="137160" anchor="ctr"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1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4775" marR="4775" marT="4775" marB="0" anchor="ctr"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1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4775" marR="4775" marT="4775" marB="0" anchor="ctr"/>
                </a:tc>
                <a:extLst>
                  <a:ext uri="{0D108BD9-81ED-4DB2-BD59-A6C34878D82A}">
                    <a16:rowId xmlns:a16="http://schemas.microsoft.com/office/drawing/2014/main" val="3911120479"/>
                  </a:ext>
                </a:extLst>
              </a:tr>
              <a:tr h="68792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b="1" i="0" u="none" strike="noStrike" cap="none" dirty="0">
                          <a:solidFill>
                            <a:srgbClr val="E9BF3E"/>
                          </a:solidFill>
                          <a:latin typeface="Lato" panose="020F0502020204030203" pitchFamily="34" charset="77"/>
                          <a:ea typeface="Calibri"/>
                          <a:cs typeface="Arial" panose="020B0604020202020204" pitchFamily="34" charset="0"/>
                          <a:sym typeface="Calibri"/>
                        </a:rPr>
                        <a:t>Restricciones / Supuestos</a:t>
                      </a:r>
                      <a:endParaRPr lang="es-ES_tradnl" sz="1200" b="1" dirty="0">
                        <a:solidFill>
                          <a:srgbClr val="E9BF3E"/>
                        </a:solidFill>
                        <a:latin typeface="Lato" panose="020F0502020204030203" pitchFamily="34" charset="77"/>
                      </a:endParaRPr>
                    </a:p>
                  </a:txBody>
                  <a:tcPr marL="137160" marR="137160" marT="137160" marB="13716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Identificar potenciales restricciones para la ejecución, implementación y despliegue del proyecto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_tradnl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Lato" panose="020F0502020204030203" pitchFamily="34" charset="77"/>
                        </a:rPr>
                        <a:t>Identificar supuestos sobre los cuales se plantean alcances, tiempos y costos</a:t>
                      </a:r>
                    </a:p>
                  </a:txBody>
                  <a:tcPr marL="137160" marR="137160" marT="137160" marB="137160" anchor="ctr"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ES_tradnl" sz="1800" b="0" i="0" u="none" strike="noStrike" cap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Lato" panose="020F0502020204030203" pitchFamily="34" charset="77"/>
                        <a:ea typeface="Calibri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686372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5202CAA-B533-DF79-BE0E-8F9DEBE897E3}"/>
              </a:ext>
            </a:extLst>
          </p:cNvPr>
          <p:cNvSpPr txBox="1"/>
          <p:nvPr/>
        </p:nvSpPr>
        <p:spPr>
          <a:xfrm>
            <a:off x="7700858" y="276767"/>
            <a:ext cx="3377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CASO DE NEGOCIO</a:t>
            </a:r>
          </a:p>
        </p:txBody>
      </p:sp>
      <p:pic>
        <p:nvPicPr>
          <p:cNvPr id="9" name="Graphic 8" descr="Puzzle outline">
            <a:extLst>
              <a:ext uri="{FF2B5EF4-FFF2-40B4-BE49-F238E27FC236}">
                <a16:creationId xmlns:a16="http://schemas.microsoft.com/office/drawing/2014/main" id="{3B383455-0BE7-CD5E-1656-CFB75B389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92400" y="2488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7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61953</TotalTime>
  <Words>207</Words>
  <Application>Microsoft Macintosh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Lato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Hector Murguia</dc:creator>
  <cp:lastModifiedBy>Hector Murguia</cp:lastModifiedBy>
  <cp:revision>791</cp:revision>
  <cp:lastPrinted>2024-01-20T00:42:58Z</cp:lastPrinted>
  <dcterms:created xsi:type="dcterms:W3CDTF">2020-11-04T23:39:45Z</dcterms:created>
  <dcterms:modified xsi:type="dcterms:W3CDTF">2025-11-06T00:47:21Z</dcterms:modified>
</cp:coreProperties>
</file>